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1" r:id="rId6"/>
    <p:sldId id="268" r:id="rId7"/>
    <p:sldId id="263" r:id="rId8"/>
    <p:sldId id="264" r:id="rId9"/>
    <p:sldId id="265" r:id="rId10"/>
    <p:sldId id="266" r:id="rId11"/>
    <p:sldId id="267" r:id="rId12"/>
    <p:sldId id="270" r:id="rId13"/>
    <p:sldId id="271" r:id="rId14"/>
    <p:sldId id="272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6" d="100"/>
          <a:sy n="106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666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1A9B9-628A-2E6F-DFB3-56576E8C1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61400D-FA73-3469-E58B-75834EFB2F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774A92-5F35-5A2C-D3C1-7632DD34EA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D0F6C7-B948-463E-BD97-E989C7680F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613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eurl.cc/90nVLO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adobe.com/tw/acrobat/online/merge-pdf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A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0012680" y="137160"/>
            <a:ext cx="1417320" cy="1417320"/>
          </a:xfrm>
          <a:prstGeom prst="arc">
            <a:avLst/>
          </a:prstGeom>
          <a:noFill/>
          <a:ln w="177800">
            <a:solidFill>
              <a:srgbClr val="6F96C6">
                <a:alpha val="85000"/>
              </a:srgbClr>
            </a:solidFill>
            <a:prstDash val="solid"/>
          </a:ln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Shape 1"/>
          <p:cNvSpPr/>
          <p:nvPr/>
        </p:nvSpPr>
        <p:spPr>
          <a:xfrm>
            <a:off x="137160" y="5212080"/>
            <a:ext cx="1234440" cy="1234440"/>
          </a:xfrm>
          <a:prstGeom prst="arc">
            <a:avLst/>
          </a:prstGeom>
          <a:noFill/>
          <a:ln w="152400">
            <a:solidFill>
              <a:srgbClr val="97B7DB">
                <a:alpha val="80000"/>
              </a:srgbClr>
            </a:solidFill>
            <a:prstDash val="solid"/>
          </a:ln>
        </p:spPr>
        <p:txBody>
          <a:bodyPr/>
          <a:lstStyle/>
          <a:p>
            <a:endParaRPr lang="zh-TW" altLang="en-US" dirty="0"/>
          </a:p>
        </p:txBody>
      </p:sp>
      <p:sp>
        <p:nvSpPr>
          <p:cNvPr id="4" name="Text 2"/>
          <p:cNvSpPr/>
          <p:nvPr/>
        </p:nvSpPr>
        <p:spPr>
          <a:xfrm>
            <a:off x="822960" y="1234440"/>
            <a:ext cx="78638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同意書 PDF 整併流程</a:t>
            </a:r>
            <a:endParaRPr lang="en-US" sz="3400" dirty="0"/>
          </a:p>
        </p:txBody>
      </p:sp>
      <p:sp>
        <p:nvSpPr>
          <p:cNvPr id="5" name="Text 3"/>
          <p:cNvSpPr/>
          <p:nvPr/>
        </p:nvSpPr>
        <p:spPr>
          <a:xfrm>
            <a:off x="859536" y="1965960"/>
            <a:ext cx="87782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 err="1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線上</a:t>
            </a: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/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紙本</a:t>
            </a:r>
            <a:r>
              <a:rPr lang="en-US" sz="1600" dirty="0" err="1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PDF簽署檔｜整合成一份PDF後上傳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868680" y="2788920"/>
            <a:ext cx="2377440" cy="502920"/>
          </a:xfrm>
          <a:prstGeom prst="roundRect">
            <a:avLst>
              <a:gd name="adj" fmla="val 29091"/>
            </a:avLst>
          </a:prstGeom>
          <a:solidFill>
            <a:srgbClr val="6F96C6"/>
          </a:solidFill>
          <a:ln w="12700">
            <a:solidFill>
              <a:srgbClr val="6F96C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41832" y="2862072"/>
            <a:ext cx="223113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下載 / 掃描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6217922" y="2788920"/>
            <a:ext cx="2377440" cy="502920"/>
          </a:xfrm>
          <a:prstGeom prst="roundRect">
            <a:avLst>
              <a:gd name="adj" fmla="val 29091"/>
            </a:avLst>
          </a:prstGeom>
          <a:solidFill>
            <a:srgbClr val="75A843"/>
          </a:solidFill>
          <a:ln w="12700">
            <a:solidFill>
              <a:srgbClr val="75A84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291074" y="2862072"/>
            <a:ext cx="223113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zh-TW" altLang="en-US" sz="14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整併檔案</a:t>
            </a:r>
            <a:r>
              <a:rPr lang="en-US" sz="1400" b="1" dirty="0" err="1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命名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3543301" y="2788920"/>
            <a:ext cx="2377440" cy="502920"/>
          </a:xfrm>
          <a:prstGeom prst="roundRect">
            <a:avLst>
              <a:gd name="adj" fmla="val 29091"/>
            </a:avLst>
          </a:prstGeom>
          <a:solidFill>
            <a:srgbClr val="F49A3D"/>
          </a:solidFill>
          <a:ln w="12700">
            <a:solidFill>
              <a:srgbClr val="F49A3D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3616453" y="2862072"/>
            <a:ext cx="223113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 err="1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</a:t>
            </a:r>
            <a:r>
              <a:rPr lang="zh-TW" altLang="en-US" sz="14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成</a:t>
            </a:r>
            <a:r>
              <a:rPr lang="en-US" sz="14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PDF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8823960" y="2788920"/>
            <a:ext cx="2377440" cy="502920"/>
          </a:xfrm>
          <a:prstGeom prst="roundRect">
            <a:avLst>
              <a:gd name="adj" fmla="val 29091"/>
            </a:avLst>
          </a:prstGeom>
          <a:solidFill>
            <a:srgbClr val="E95858"/>
          </a:solidFill>
          <a:ln w="12700">
            <a:solidFill>
              <a:srgbClr val="E95858"/>
            </a:solidFill>
            <a:prstDash val="solid"/>
          </a:ln>
        </p:spPr>
        <p:txBody>
          <a:bodyPr/>
          <a:lstStyle/>
          <a:p>
            <a:endParaRPr lang="zh-TW" altLang="en-US" dirty="0"/>
          </a:p>
        </p:txBody>
      </p:sp>
      <p:sp>
        <p:nvSpPr>
          <p:cNvPr id="13" name="Text 11"/>
          <p:cNvSpPr/>
          <p:nvPr/>
        </p:nvSpPr>
        <p:spPr>
          <a:xfrm>
            <a:off x="8897112" y="2862072"/>
            <a:ext cx="223113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檢查上傳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896112" y="3858768"/>
            <a:ext cx="98755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請院所於上傳截止日前，將所有參與糖友同意書整併為單一PDF檔案。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896112" y="4343400"/>
            <a:ext cx="4754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每家院所僅需上傳一次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502920" y="6519672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8A94A6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糖友疫苗衛教與施打促進計畫｜同意書PDF整併流程</a:t>
            </a:r>
            <a:endParaRPr lang="en-US" sz="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先確認兩種同意書來源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 err="1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線上簽署後下載PDF；無平板者可採紙本簽署後掃描</a:t>
            </a: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。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94360" y="123444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A. 線上簽署同意書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685800" y="4663440"/>
            <a:ext cx="4754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完成線上簽署後，務必點選「下載同意書」留存PDF。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6446520" y="123444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B. 紙本簽署同意書</a:t>
            </a:r>
            <a:endParaRPr lang="en-US" sz="1800" dirty="0"/>
          </a:p>
        </p:txBody>
      </p:sp>
      <p:sp>
        <p:nvSpPr>
          <p:cNvPr id="10" name="Text 6"/>
          <p:cNvSpPr/>
          <p:nvPr/>
        </p:nvSpPr>
        <p:spPr>
          <a:xfrm>
            <a:off x="6537960" y="4663440"/>
            <a:ext cx="4754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無平板時，可下載空白同意書列印，請糖友完成紙本簽署。</a:t>
            </a:r>
            <a:endParaRPr lang="en-US" sz="1250" dirty="0"/>
          </a:p>
        </p:txBody>
      </p:sp>
      <p:sp>
        <p:nvSpPr>
          <p:cNvPr id="11" name="Text 7"/>
          <p:cNvSpPr/>
          <p:nvPr/>
        </p:nvSpPr>
        <p:spPr>
          <a:xfrm>
            <a:off x="502920" y="6519672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8A94A6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糖友疫苗衛教與施打促進計畫｜同意書PDF整併流程</a:t>
            </a:r>
            <a:endParaRPr lang="en-US" sz="750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C6E2174B-3C43-9E03-3F23-30A46CDE35FE}"/>
              </a:ext>
            </a:extLst>
          </p:cNvPr>
          <p:cNvSpPr/>
          <p:nvPr/>
        </p:nvSpPr>
        <p:spPr>
          <a:xfrm>
            <a:off x="3748135" y="3874883"/>
            <a:ext cx="289711" cy="3078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69E0B75E-6A23-78A0-6D0A-0F2ABCB2A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52" y="1578474"/>
            <a:ext cx="5284643" cy="2956950"/>
          </a:xfrm>
          <a:prstGeom prst="rect">
            <a:avLst/>
          </a:prstGeom>
        </p:spPr>
      </p:pic>
      <p:sp>
        <p:nvSpPr>
          <p:cNvPr id="15" name="橢圓 14">
            <a:extLst>
              <a:ext uri="{FF2B5EF4-FFF2-40B4-BE49-F238E27FC236}">
                <a16:creationId xmlns:a16="http://schemas.microsoft.com/office/drawing/2014/main" id="{A9BB9868-F8D7-7BFA-1925-6AE9DE916A3D}"/>
              </a:ext>
            </a:extLst>
          </p:cNvPr>
          <p:cNvSpPr/>
          <p:nvPr/>
        </p:nvSpPr>
        <p:spPr>
          <a:xfrm>
            <a:off x="3748135" y="3874883"/>
            <a:ext cx="362138" cy="37119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440350D7-7636-2B5F-81D4-F6FA6843D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7190" y="1549050"/>
            <a:ext cx="5590737" cy="31455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A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院所實際整併步驟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建議先依序收齊、命名，再進行PDF合併，降低漏件風險。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502920" y="1417320"/>
            <a:ext cx="2057400" cy="33832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58368" y="1595629"/>
            <a:ext cx="420624" cy="420624"/>
          </a:xfrm>
          <a:prstGeom prst="ellipse">
            <a:avLst/>
          </a:prstGeom>
          <a:solidFill>
            <a:srgbClr val="6F96C6"/>
          </a:solidFill>
          <a:ln w="12700">
            <a:solidFill>
              <a:srgbClr val="6F96C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67512" y="1700784"/>
            <a:ext cx="42062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1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216152" y="1618488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下載線上PDF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1216152" y="1984248"/>
            <a:ext cx="1188720" cy="2670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線上簽署完成後下載同意書PDF</a:t>
            </a:r>
            <a:endParaRPr lang="en-US" sz="1050" dirty="0"/>
          </a:p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集中存放於同一資料夾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2743200" y="1417320"/>
            <a:ext cx="2057400" cy="33832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907792" y="1578789"/>
            <a:ext cx="420624" cy="420624"/>
          </a:xfrm>
          <a:prstGeom prst="ellipse">
            <a:avLst/>
          </a:prstGeom>
          <a:solidFill>
            <a:srgbClr val="E95858"/>
          </a:solidFill>
          <a:ln w="12700">
            <a:solidFill>
              <a:srgbClr val="E9585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907792" y="1700784"/>
            <a:ext cx="42062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2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3456432" y="1618488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掃描紙本簽署檔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3456432" y="1984248"/>
            <a:ext cx="1188720" cy="2670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紙本同意書掃描成PDF</a:t>
            </a:r>
            <a:endParaRPr lang="en-US" sz="1050" dirty="0"/>
          </a:p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確認簽名與欄位清楚完整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4983480" y="1417320"/>
            <a:ext cx="2057400" cy="33832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129784" y="1545336"/>
            <a:ext cx="420624" cy="420624"/>
          </a:xfrm>
          <a:prstGeom prst="ellipse">
            <a:avLst/>
          </a:prstGeom>
          <a:solidFill>
            <a:srgbClr val="75A843"/>
          </a:solidFill>
          <a:ln w="12700">
            <a:solidFill>
              <a:srgbClr val="75A84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148072" y="1700784"/>
            <a:ext cx="42062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3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7223760" y="1417320"/>
            <a:ext cx="2057400" cy="33832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7402068" y="1563625"/>
            <a:ext cx="420624" cy="420624"/>
          </a:xfrm>
          <a:prstGeom prst="ellipse">
            <a:avLst/>
          </a:prstGeom>
          <a:solidFill>
            <a:srgbClr val="F49A3D"/>
          </a:solidFill>
          <a:ln w="12700">
            <a:solidFill>
              <a:srgbClr val="F49A3D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388352" y="1700784"/>
            <a:ext cx="42062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4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5710428" y="1627632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合併成一份PDF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5751576" y="2007108"/>
            <a:ext cx="1188720" cy="2670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使用PDF合併工具依序整合</a:t>
            </a:r>
            <a:endParaRPr lang="en-US" sz="1050" dirty="0"/>
          </a:p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線上PDF與紙本PDF可一起合併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9464040" y="1417320"/>
            <a:ext cx="2057400" cy="33832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9628632" y="1545336"/>
            <a:ext cx="420624" cy="420624"/>
          </a:xfrm>
          <a:prstGeom prst="ellipse">
            <a:avLst/>
          </a:prstGeom>
          <a:solidFill>
            <a:srgbClr val="1B3A6D"/>
          </a:solidFill>
          <a:ln w="12700">
            <a:solidFill>
              <a:srgbClr val="1B3A6D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628632" y="1700784"/>
            <a:ext cx="42062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5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10232136" y="1625731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檢查後上傳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10177272" y="1984248"/>
            <a:ext cx="1188720" cy="2670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確認無缺頁、重複、倒置</a:t>
            </a:r>
            <a:endParaRPr lang="en-US" sz="1050" dirty="0"/>
          </a:p>
          <a:p>
            <a:r>
              <a:rPr 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完成後上傳至指定平台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868680" y="5303520"/>
            <a:ext cx="10424160" cy="530352"/>
          </a:xfrm>
          <a:prstGeom prst="roundRect">
            <a:avLst>
              <a:gd name="adj" fmla="val 20690"/>
            </a:avLst>
          </a:prstGeom>
          <a:solidFill>
            <a:srgbClr val="FFF3F3"/>
          </a:solidFill>
          <a:ln w="12700">
            <a:solidFill>
              <a:srgbClr val="F3C3C3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1033272" y="5449824"/>
            <a:ext cx="10058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重點提醒：不論採線上或紙本簽署，最後都要彙整為「一份PDF」再上傳。</a:t>
            </a:r>
            <a:endParaRPr lang="en-US" sz="1500" dirty="0"/>
          </a:p>
        </p:txBody>
      </p:sp>
      <p:sp>
        <p:nvSpPr>
          <p:cNvPr id="32" name="Text 30"/>
          <p:cNvSpPr/>
          <p:nvPr/>
        </p:nvSpPr>
        <p:spPr>
          <a:xfrm>
            <a:off x="502920" y="6519672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8A94A6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糖友疫苗衛教與施打促進計畫｜同意書PDF整併流程</a:t>
            </a:r>
            <a:endParaRPr lang="en-US" sz="750" dirty="0"/>
          </a:p>
        </p:txBody>
      </p:sp>
      <p:sp>
        <p:nvSpPr>
          <p:cNvPr id="34" name="Text 21">
            <a:extLst>
              <a:ext uri="{FF2B5EF4-FFF2-40B4-BE49-F238E27FC236}">
                <a16:creationId xmlns:a16="http://schemas.microsoft.com/office/drawing/2014/main" id="{2A914A3C-515D-D166-2BC2-4A2B3D7F56E9}"/>
              </a:ext>
            </a:extLst>
          </p:cNvPr>
          <p:cNvSpPr/>
          <p:nvPr/>
        </p:nvSpPr>
        <p:spPr>
          <a:xfrm>
            <a:off x="7955280" y="1645920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zh-TW" altLang="en-US" sz="14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整併檔案命名</a:t>
            </a:r>
          </a:p>
        </p:txBody>
      </p:sp>
      <p:sp>
        <p:nvSpPr>
          <p:cNvPr id="36" name="Text 22">
            <a:extLst>
              <a:ext uri="{FF2B5EF4-FFF2-40B4-BE49-F238E27FC236}">
                <a16:creationId xmlns:a16="http://schemas.microsoft.com/office/drawing/2014/main" id="{B05576AB-4531-860C-5C32-DEDCE4976505}"/>
              </a:ext>
            </a:extLst>
          </p:cNvPr>
          <p:cNvSpPr/>
          <p:nvPr/>
        </p:nvSpPr>
        <p:spPr>
          <a:xfrm>
            <a:off x="7845597" y="2016252"/>
            <a:ext cx="1188720" cy="2670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1050" dirty="0" err="1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</a:t>
            </a:r>
            <a:r>
              <a:rPr lang="zh-TW" alt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檔案後統一命名</a:t>
            </a:r>
            <a:r>
              <a:rPr lang="en-US" altLang="zh-TW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【XXX</a:t>
            </a:r>
            <a:r>
              <a:rPr lang="zh-TW" alt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診所</a:t>
            </a:r>
            <a:r>
              <a:rPr lang="en-US" altLang="zh-TW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-</a:t>
            </a:r>
            <a:r>
              <a:rPr lang="zh-TW" altLang="en-US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</a:t>
            </a:r>
            <a:r>
              <a:rPr lang="en-US" altLang="zh-TW" sz="105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】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A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紙本掃描注意事項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紙本簽署檔請先掃描為PDF，再與線上下載PDF合併。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5166360" y="1298448"/>
            <a:ext cx="6309360" cy="4617720"/>
          </a:xfrm>
          <a:prstGeom prst="roundRect">
            <a:avLst>
              <a:gd name="adj" fmla="val 2376"/>
            </a:avLst>
          </a:prstGeom>
          <a:solidFill>
            <a:srgbClr val="FFFFFF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8" name="Text 4"/>
          <p:cNvSpPr/>
          <p:nvPr/>
        </p:nvSpPr>
        <p:spPr>
          <a:xfrm>
            <a:off x="5532120" y="1691640"/>
            <a:ext cx="2926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掃描前檢查</a:t>
            </a:r>
            <a:endParaRPr lang="en-US" sz="2000" dirty="0"/>
          </a:p>
        </p:txBody>
      </p:sp>
      <p:sp>
        <p:nvSpPr>
          <p:cNvPr id="9" name="Text 5"/>
          <p:cNvSpPr/>
          <p:nvPr/>
        </p:nvSpPr>
        <p:spPr>
          <a:xfrm>
            <a:off x="5532120" y="221284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75A843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✓</a:t>
            </a:r>
            <a:endParaRPr lang="en-US" sz="1500" dirty="0"/>
          </a:p>
        </p:txBody>
      </p:sp>
      <p:sp>
        <p:nvSpPr>
          <p:cNvPr id="10" name="Text 6"/>
          <p:cNvSpPr/>
          <p:nvPr/>
        </p:nvSpPr>
        <p:spPr>
          <a:xfrm>
            <a:off x="5897880" y="2212848"/>
            <a:ext cx="5212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糖友姓名已填寫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5532120" y="267004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75A843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✓</a:t>
            </a:r>
            <a:endParaRPr lang="en-US" sz="1500" dirty="0"/>
          </a:p>
        </p:txBody>
      </p:sp>
      <p:sp>
        <p:nvSpPr>
          <p:cNvPr id="12" name="Text 8"/>
          <p:cNvSpPr/>
          <p:nvPr/>
        </p:nvSpPr>
        <p:spPr>
          <a:xfrm>
            <a:off x="5897880" y="2670048"/>
            <a:ext cx="5212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聯絡電話與院所病歷字號完整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5532120" y="312724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75A843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✓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5897880" y="3127248"/>
            <a:ext cx="5212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本人簽名清楚可辨識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5532120" y="358444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75A843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✓</a:t>
            </a:r>
            <a:endParaRPr lang="en-US" sz="1500" dirty="0"/>
          </a:p>
        </p:txBody>
      </p:sp>
      <p:sp>
        <p:nvSpPr>
          <p:cNvPr id="16" name="Text 12"/>
          <p:cNvSpPr/>
          <p:nvPr/>
        </p:nvSpPr>
        <p:spPr>
          <a:xfrm>
            <a:off x="5897880" y="3584448"/>
            <a:ext cx="5212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頁面方向正確，無倒置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5532120" y="404164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75A843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✓</a:t>
            </a:r>
            <a:endParaRPr lang="en-US" sz="1500" dirty="0"/>
          </a:p>
        </p:txBody>
      </p:sp>
      <p:sp>
        <p:nvSpPr>
          <p:cNvPr id="18" name="Text 14"/>
          <p:cNvSpPr/>
          <p:nvPr/>
        </p:nvSpPr>
        <p:spPr>
          <a:xfrm>
            <a:off x="5897880" y="4041648"/>
            <a:ext cx="5212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掃描內容完整，無裁切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5532120" y="4498848"/>
            <a:ext cx="22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75A843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✓</a:t>
            </a:r>
            <a:endParaRPr lang="en-US" sz="1500" dirty="0"/>
          </a:p>
        </p:txBody>
      </p:sp>
      <p:sp>
        <p:nvSpPr>
          <p:cNvPr id="20" name="Text 16"/>
          <p:cNvSpPr/>
          <p:nvPr/>
        </p:nvSpPr>
        <p:spPr>
          <a:xfrm>
            <a:off x="5897880" y="4498848"/>
            <a:ext cx="52120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每位糖友各自形成一份PDF，或依序掃入同一PDF</a:t>
            </a:r>
            <a:endParaRPr lang="en-US" sz="1300" dirty="0"/>
          </a:p>
        </p:txBody>
      </p:sp>
      <p:sp>
        <p:nvSpPr>
          <p:cNvPr id="21" name="Shape 17"/>
          <p:cNvSpPr/>
          <p:nvPr/>
        </p:nvSpPr>
        <p:spPr>
          <a:xfrm>
            <a:off x="5532120" y="5349240"/>
            <a:ext cx="5440680" cy="438912"/>
          </a:xfrm>
          <a:prstGeom prst="roundRect">
            <a:avLst>
              <a:gd name="adj" fmla="val 25000"/>
            </a:avLst>
          </a:prstGeom>
          <a:solidFill>
            <a:srgbClr val="FFF6E8"/>
          </a:solidFill>
          <a:ln w="12700">
            <a:solidFill>
              <a:srgbClr val="F3D8AA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5696712" y="5477256"/>
            <a:ext cx="5029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 err="1">
                <a:solidFill>
                  <a:srgbClr val="9A5A0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建議掃描格式：PDF；確認文字與簽名清楚</a:t>
            </a:r>
            <a:r>
              <a:rPr lang="en-US" sz="1050" b="1" dirty="0">
                <a:solidFill>
                  <a:srgbClr val="9A5A0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。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502920" y="6519672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8A94A6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糖友疫苗衛教與施打促進計畫｜同意書PDF整併流程</a:t>
            </a:r>
            <a:endParaRPr lang="en-US" sz="750" dirty="0"/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7D0622BD-C83B-A837-74FC-8FA79C14F8D6}"/>
              </a:ext>
            </a:extLst>
          </p:cNvPr>
          <p:cNvSpPr/>
          <p:nvPr/>
        </p:nvSpPr>
        <p:spPr>
          <a:xfrm>
            <a:off x="2448012" y="5095744"/>
            <a:ext cx="199176" cy="235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8" name="圖片 27">
            <a:extLst>
              <a:ext uri="{FF2B5EF4-FFF2-40B4-BE49-F238E27FC236}">
                <a16:creationId xmlns:a16="http://schemas.microsoft.com/office/drawing/2014/main" id="{204A6AA6-85BB-F493-E741-4334D70CB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06" y="1240811"/>
            <a:ext cx="3948859" cy="2220192"/>
          </a:xfrm>
          <a:prstGeom prst="rect">
            <a:avLst/>
          </a:prstGeom>
        </p:spPr>
      </p:pic>
      <p:pic>
        <p:nvPicPr>
          <p:cNvPr id="30" name="圖片 29">
            <a:extLst>
              <a:ext uri="{FF2B5EF4-FFF2-40B4-BE49-F238E27FC236}">
                <a16:creationId xmlns:a16="http://schemas.microsoft.com/office/drawing/2014/main" id="{EC15095C-4F23-FA50-12D3-52367CCD63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106" y="3742658"/>
            <a:ext cx="4000576" cy="2220192"/>
          </a:xfrm>
          <a:prstGeom prst="rect">
            <a:avLst/>
          </a:prstGeom>
        </p:spPr>
      </p:pic>
      <p:sp>
        <p:nvSpPr>
          <p:cNvPr id="24" name="橢圓 23">
            <a:extLst>
              <a:ext uri="{FF2B5EF4-FFF2-40B4-BE49-F238E27FC236}">
                <a16:creationId xmlns:a16="http://schemas.microsoft.com/office/drawing/2014/main" id="{EBD63F64-57BA-A0CC-19B2-8A68576E3578}"/>
              </a:ext>
            </a:extLst>
          </p:cNvPr>
          <p:cNvSpPr/>
          <p:nvPr/>
        </p:nvSpPr>
        <p:spPr>
          <a:xfrm>
            <a:off x="2786025" y="2558011"/>
            <a:ext cx="199176" cy="235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D0E66433-E5CD-A559-00D7-4CAE0709056A}"/>
              </a:ext>
            </a:extLst>
          </p:cNvPr>
          <p:cNvSpPr/>
          <p:nvPr/>
        </p:nvSpPr>
        <p:spPr>
          <a:xfrm>
            <a:off x="2199218" y="5077638"/>
            <a:ext cx="199176" cy="235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上傳前最後確認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 err="1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同意書填寫步驟中上傳，並於截止日前完成</a:t>
            </a: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。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731520" y="4617720"/>
            <a:ext cx="10789920" cy="1115568"/>
          </a:xfrm>
          <a:prstGeom prst="roundRect">
            <a:avLst>
              <a:gd name="adj" fmla="val 9836"/>
            </a:avLst>
          </a:prstGeom>
          <a:solidFill>
            <a:srgbClr val="F7FAFE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8" name="Text 4"/>
          <p:cNvSpPr/>
          <p:nvPr/>
        </p:nvSpPr>
        <p:spPr>
          <a:xfrm>
            <a:off x="1005840" y="4773168"/>
            <a:ext cx="1920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上傳前請確認：</a:t>
            </a:r>
            <a:endParaRPr lang="en-US" sz="1500" dirty="0"/>
          </a:p>
        </p:txBody>
      </p:sp>
      <p:sp>
        <p:nvSpPr>
          <p:cNvPr id="9" name="Text 5"/>
          <p:cNvSpPr/>
          <p:nvPr/>
        </p:nvSpPr>
        <p:spPr>
          <a:xfrm>
            <a:off x="1005840" y="5166360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8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1. 已整併成一份PDF　2. 欄位皆填寫完整　3. 每位參與者皆有同意書</a:t>
            </a:r>
            <a:endParaRPr lang="en-US" sz="1280" dirty="0"/>
          </a:p>
        </p:txBody>
      </p:sp>
      <p:sp>
        <p:nvSpPr>
          <p:cNvPr id="10" name="Text 6"/>
          <p:cNvSpPr/>
          <p:nvPr/>
        </p:nvSpPr>
        <p:spPr>
          <a:xfrm>
            <a:off x="1005840" y="5468112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8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4. 檔案可正常開啟　5. 12/4前完成上傳　6. 每家院所僅需上傳一次</a:t>
            </a:r>
            <a:endParaRPr lang="en-US" sz="1280" dirty="0"/>
          </a:p>
        </p:txBody>
      </p:sp>
      <p:sp>
        <p:nvSpPr>
          <p:cNvPr id="11" name="Text 7"/>
          <p:cNvSpPr/>
          <p:nvPr/>
        </p:nvSpPr>
        <p:spPr>
          <a:xfrm>
            <a:off x="502920" y="6519672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8A94A6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糖友疫苗衛教與施打促進計畫｜同意書PDF整併流程</a:t>
            </a:r>
            <a:endParaRPr lang="en-US" sz="75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F3CA3CC-5746-2E4C-7E35-AD311C6C1550}"/>
              </a:ext>
            </a:extLst>
          </p:cNvPr>
          <p:cNvSpPr/>
          <p:nvPr/>
        </p:nvSpPr>
        <p:spPr>
          <a:xfrm>
            <a:off x="6934954" y="2888055"/>
            <a:ext cx="271604" cy="1568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4D590998-30E2-A2D5-F7AA-462D7E084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" y="1260690"/>
            <a:ext cx="4947846" cy="2771420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0DE90D95-E4BC-526F-AEDA-A371A5A0AB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2631" y="1188720"/>
            <a:ext cx="5074018" cy="2842093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CB953F13-37C2-6402-CD36-B5420D28FB69}"/>
              </a:ext>
            </a:extLst>
          </p:cNvPr>
          <p:cNvSpPr/>
          <p:nvPr/>
        </p:nvSpPr>
        <p:spPr>
          <a:xfrm>
            <a:off x="6168803" y="1711286"/>
            <a:ext cx="244443" cy="162962"/>
          </a:xfrm>
          <a:prstGeom prst="rect">
            <a:avLst/>
          </a:prstGeom>
          <a:solidFill>
            <a:srgbClr val="9BBB59"/>
          </a:solidFill>
          <a:ln>
            <a:solidFill>
              <a:srgbClr val="9BBB59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21046374-F6FD-6730-698E-B49A138A88C6}"/>
              </a:ext>
            </a:extLst>
          </p:cNvPr>
          <p:cNvSpPr/>
          <p:nvPr/>
        </p:nvSpPr>
        <p:spPr>
          <a:xfrm>
            <a:off x="6554709" y="2752254"/>
            <a:ext cx="271604" cy="1568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3D84602A-1F43-4CBC-6541-FE613EE281C3}"/>
              </a:ext>
            </a:extLst>
          </p:cNvPr>
          <p:cNvSpPr txBox="1"/>
          <p:nvPr/>
        </p:nvSpPr>
        <p:spPr>
          <a:xfrm>
            <a:off x="6455126" y="2713112"/>
            <a:ext cx="75143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900" dirty="0">
                <a:latin typeface="標楷體" panose="03000509000000000000" pitchFamily="65" charset="-120"/>
                <a:ea typeface="標楷體" panose="03000509000000000000" pitchFamily="65" charset="-120"/>
              </a:rPr>
              <a:t>110</a:t>
            </a:r>
            <a:r>
              <a:rPr lang="zh-TW" altLang="en-US" sz="900" dirty="0">
                <a:latin typeface="標楷體" panose="03000509000000000000" pitchFamily="65" charset="-120"/>
                <a:ea typeface="標楷體" panose="03000509000000000000" pitchFamily="65" charset="-120"/>
              </a:rPr>
              <a:t>位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AF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36C578-02A5-332D-AAA4-87861BE56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>
            <a:extLst>
              <a:ext uri="{FF2B5EF4-FFF2-40B4-BE49-F238E27FC236}">
                <a16:creationId xmlns:a16="http://schemas.microsoft.com/office/drawing/2014/main" id="{20FF1E5E-E5CB-8C23-CD4B-7224518FD24E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C6B0620C-9949-9427-8F4B-6B3FFCE3B6BE}"/>
              </a:ext>
            </a:extLst>
          </p:cNvPr>
          <p:cNvSpPr/>
          <p:nvPr/>
        </p:nvSpPr>
        <p:spPr>
          <a:xfrm>
            <a:off x="1051560" y="1444752"/>
            <a:ext cx="10058400" cy="4160520"/>
          </a:xfrm>
          <a:prstGeom prst="roundRect">
            <a:avLst>
              <a:gd name="adj" fmla="val 2637"/>
            </a:avLst>
          </a:prstGeom>
          <a:solidFill>
            <a:srgbClr val="FFFFFF"/>
          </a:solidFill>
          <a:ln w="12700">
            <a:solidFill>
              <a:srgbClr val="D7E2F0"/>
            </a:solidFill>
            <a:prstDash val="solid"/>
          </a:ln>
        </p:spPr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3B6D9389-E8F2-8804-983A-13F387548B3D}"/>
              </a:ext>
            </a:extLst>
          </p:cNvPr>
          <p:cNvSpPr/>
          <p:nvPr/>
        </p:nvSpPr>
        <p:spPr>
          <a:xfrm>
            <a:off x="566294" y="640080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同意書整併提醒</a:t>
            </a:r>
            <a:endParaRPr lang="en-US" sz="240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3C103E66-8F16-BEC1-2275-25B9EBA33752}"/>
              </a:ext>
            </a:extLst>
          </p:cNvPr>
          <p:cNvSpPr/>
          <p:nvPr/>
        </p:nvSpPr>
        <p:spPr>
          <a:xfrm>
            <a:off x="1300153" y="1606628"/>
            <a:ext cx="9591694" cy="3836767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1.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請院所於上傳截止日前，將所有參與糖友之同意書統整為一份 </a:t>
            </a: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PDF 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檔案後上傳。</a:t>
            </a:r>
            <a:b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</a:b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建議檔名格式：「</a:t>
            </a: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XXX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診所－糖友疫苗衛教與施打促進計畫」 </a:t>
            </a:r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endParaRPr lang="zh-TW" altLang="en-US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2.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若採線上簽署，請務必下載已完成簽署之同意書 </a:t>
            </a: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PDF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；若採紙本簽署，請將紙本同意書掃描或拍照轉為 </a:t>
            </a: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PDF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，再與線上簽署之同意書 </a:t>
            </a: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PDF 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一併合併。</a:t>
            </a:r>
            <a:b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</a:br>
            <a:r>
              <a:rPr lang="en-US" altLang="zh-TW" sz="1400" b="1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※ </a:t>
            </a:r>
            <a:r>
              <a:rPr lang="zh-TW" altLang="en-US" sz="1400" b="1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紙本同意書如以拍照方式留存，請確認影像清晰、完整且文字可辨識；如有模糊、裁切或無法辨識之情形，將視為無效文件。 </a:t>
            </a:r>
            <a:endParaRPr lang="en-US" altLang="zh-TW" sz="1600" b="1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endParaRPr lang="zh-TW" altLang="en-US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3.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上傳前請再次確認所有同意書欄位皆已填寫完整、簽名清楚，並確認無缺頁、重複頁或頁面倒置等情形。</a:t>
            </a:r>
            <a:b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</a:b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每家院所僅需上傳一次。 </a:t>
            </a:r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endParaRPr lang="zh-TW" altLang="en-US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4.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 以下免費線上工具協助整併網站供參考使用：</a:t>
            </a:r>
            <a:b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</a:b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★ </a:t>
            </a:r>
            <a:r>
              <a:rPr lang="en-US" altLang="zh-TW" sz="1600" dirty="0" err="1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iLovePDF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：</a:t>
            </a:r>
            <a:b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</a:b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  <a:hlinkClick r:id="rId3"/>
              </a:rPr>
              <a:t>https://reurl.cc/90nVLO</a:t>
            </a:r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★ </a:t>
            </a:r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Adobe Acrobat PDF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：</a:t>
            </a:r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  <a:hlinkClick r:id="rId4"/>
              </a:rPr>
              <a:t>https://www.adobe.com/tw/acrobat/online/merge-pdf.html</a:t>
            </a:r>
            <a:r>
              <a:rPr lang="zh-TW" altLang="en-US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 </a:t>
            </a:r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  <a:cs typeface="Microsoft JhengHei" pitchFamily="34" charset="-120"/>
            </a:endParaRPr>
          </a:p>
          <a:p>
            <a:br>
              <a:rPr lang="en-US" altLang="zh-TW" sz="1600" dirty="0">
                <a:solidFill>
                  <a:srgbClr val="1F2937"/>
                </a:solidFill>
                <a:latin typeface="Microsoft JhengHei" pitchFamily="34" charset="0"/>
                <a:ea typeface="Microsoft JhengHei" pitchFamily="34" charset="-122"/>
              </a:rPr>
            </a:br>
            <a:endParaRPr lang="en-US" altLang="zh-TW" sz="1600" dirty="0">
              <a:solidFill>
                <a:srgbClr val="1F2937"/>
              </a:solidFill>
              <a:latin typeface="Microsoft JhengHei" pitchFamily="34" charset="0"/>
              <a:ea typeface="Microsoft JhengHei" pitchFamily="34" charset="-122"/>
            </a:endParaRP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699350D8-BE10-AE9E-C6FF-BFA6E0F463C9}"/>
              </a:ext>
            </a:extLst>
          </p:cNvPr>
          <p:cNvSpPr/>
          <p:nvPr/>
        </p:nvSpPr>
        <p:spPr>
          <a:xfrm>
            <a:off x="502920" y="6519672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8A94A6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糖友疫苗衛教與施打促進計畫｜同意書PDF整併流程</a:t>
            </a:r>
            <a:endParaRPr lang="en-US" sz="750" dirty="0"/>
          </a:p>
        </p:txBody>
      </p:sp>
    </p:spTree>
    <p:extLst>
      <p:ext uri="{BB962C8B-B14F-4D97-AF65-F5344CB8AC3E}">
        <p14:creationId xmlns:p14="http://schemas.microsoft.com/office/powerpoint/2010/main" val="3102796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>
            <a:extLst>
              <a:ext uri="{FF2B5EF4-FFF2-40B4-BE49-F238E27FC236}">
                <a16:creationId xmlns:a16="http://schemas.microsoft.com/office/drawing/2014/main" id="{6214A68E-4672-E430-D804-BE921286C0A7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 err="1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iLovePDF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4A7A9443-2D2A-1639-D737-21CB0A44F96F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https://reurl.cc/90nVLO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4C0BB231-3254-006E-AFB2-F590F6F1E7B1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DCD3B63C-43E7-5AFE-157E-B5EC41DE0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624" y="1441701"/>
            <a:ext cx="7749766" cy="3571774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AD690C76-CCAF-3292-0B1B-D27ABCC9CC3A}"/>
              </a:ext>
            </a:extLst>
          </p:cNvPr>
          <p:cNvSpPr/>
          <p:nvPr/>
        </p:nvSpPr>
        <p:spPr>
          <a:xfrm>
            <a:off x="1775949" y="2874505"/>
            <a:ext cx="1501406" cy="119955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0869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B268F-A939-A87A-5C57-A97B39C22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5E40FB0C-4FAA-9250-FA8E-B698C7406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913" y="1753034"/>
            <a:ext cx="8682273" cy="3351931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4207C942-00BE-8C2A-8595-5CD8C370E2D4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https://reurl.cc/90nVLO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28405AF9-BF49-BF7D-8DC2-C568A3740FF2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7A05170-E2C3-6569-D3A5-7034A70B16A0}"/>
              </a:ext>
            </a:extLst>
          </p:cNvPr>
          <p:cNvSpPr/>
          <p:nvPr/>
        </p:nvSpPr>
        <p:spPr>
          <a:xfrm>
            <a:off x="4526279" y="2829222"/>
            <a:ext cx="2834187" cy="801218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Text 0">
            <a:extLst>
              <a:ext uri="{FF2B5EF4-FFF2-40B4-BE49-F238E27FC236}">
                <a16:creationId xmlns:a16="http://schemas.microsoft.com/office/drawing/2014/main" id="{E42A88C9-1449-25A7-AF02-78AE73C8A92E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 err="1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iLovePDF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624143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BE13F-4307-A394-B975-A625E0513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1B4277DE-A197-B354-FB1D-F3D2C104A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8966" y="1534577"/>
            <a:ext cx="8468159" cy="3886876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B0C8F784-61C5-7B56-5365-8FE289C3DA2A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https://reurl.cc/90nVLO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69C8D1AB-B7F7-4D75-094A-8CAACAB67DC2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248C0BA-447F-C51F-BD05-A7B38FBD785A}"/>
              </a:ext>
            </a:extLst>
          </p:cNvPr>
          <p:cNvSpPr/>
          <p:nvPr/>
        </p:nvSpPr>
        <p:spPr>
          <a:xfrm>
            <a:off x="7450548" y="4807389"/>
            <a:ext cx="2562585" cy="71365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Shape 28">
            <a:extLst>
              <a:ext uri="{FF2B5EF4-FFF2-40B4-BE49-F238E27FC236}">
                <a16:creationId xmlns:a16="http://schemas.microsoft.com/office/drawing/2014/main" id="{1A8B418D-9EB3-9DB1-7B21-CBD233DCB9AE}"/>
              </a:ext>
            </a:extLst>
          </p:cNvPr>
          <p:cNvSpPr/>
          <p:nvPr/>
        </p:nvSpPr>
        <p:spPr>
          <a:xfrm>
            <a:off x="1581036" y="5822646"/>
            <a:ext cx="5408238" cy="530352"/>
          </a:xfrm>
          <a:prstGeom prst="roundRect">
            <a:avLst>
              <a:gd name="adj" fmla="val 20690"/>
            </a:avLst>
          </a:prstGeom>
          <a:solidFill>
            <a:srgbClr val="FFF3F3"/>
          </a:solidFill>
          <a:ln w="12700">
            <a:solidFill>
              <a:srgbClr val="F3C3C3"/>
            </a:solidFill>
            <a:prstDash val="solid"/>
          </a:ln>
        </p:spPr>
      </p:sp>
      <p:sp>
        <p:nvSpPr>
          <p:cNvPr id="11" name="Text 29">
            <a:extLst>
              <a:ext uri="{FF2B5EF4-FFF2-40B4-BE49-F238E27FC236}">
                <a16:creationId xmlns:a16="http://schemas.microsoft.com/office/drawing/2014/main" id="{5A9389D6-7945-0FBD-B3B5-E9ED0F2DD771}"/>
              </a:ext>
            </a:extLst>
          </p:cNvPr>
          <p:cNvSpPr/>
          <p:nvPr/>
        </p:nvSpPr>
        <p:spPr>
          <a:xfrm>
            <a:off x="1745628" y="5960530"/>
            <a:ext cx="10058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 err="1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重點提醒</a:t>
            </a:r>
            <a:r>
              <a:rPr 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：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確認全部資料皆有上傳成功再點選</a:t>
            </a:r>
            <a:r>
              <a:rPr lang="en-US" altLang="zh-TW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【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</a:t>
            </a:r>
            <a:r>
              <a:rPr lang="en-US" altLang="zh-TW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PDF】</a:t>
            </a:r>
            <a:endParaRPr lang="en-US" sz="1500" dirty="0"/>
          </a:p>
        </p:txBody>
      </p:sp>
      <p:sp>
        <p:nvSpPr>
          <p:cNvPr id="15" name="Text 0">
            <a:extLst>
              <a:ext uri="{FF2B5EF4-FFF2-40B4-BE49-F238E27FC236}">
                <a16:creationId xmlns:a16="http://schemas.microsoft.com/office/drawing/2014/main" id="{C146008E-1175-1747-9FE3-DDD8F4CC5DE5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 err="1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iLovePDF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4141615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7632C-A7EA-65A8-6C17-5E9C2DEA9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F6BFE2E-4939-48F8-DD7C-54354071FD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539" y="1500195"/>
            <a:ext cx="8616880" cy="3551115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50A264C7-DF2C-29C0-AC54-64D7C87D9510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https://reurl.cc/90nVLO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D28C21C6-E37E-39AE-F9D4-341FA3523127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1924168-9E7E-B187-F8B0-B67D4D3D3FD8}"/>
              </a:ext>
            </a:extLst>
          </p:cNvPr>
          <p:cNvSpPr/>
          <p:nvPr/>
        </p:nvSpPr>
        <p:spPr>
          <a:xfrm>
            <a:off x="4212243" y="1942581"/>
            <a:ext cx="3175385" cy="94547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Text 0">
            <a:extLst>
              <a:ext uri="{FF2B5EF4-FFF2-40B4-BE49-F238E27FC236}">
                <a16:creationId xmlns:a16="http://schemas.microsoft.com/office/drawing/2014/main" id="{19D25E85-E1D2-ADA2-1402-A7B7AC6CCE5B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 err="1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iLovePDF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107711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382B2-E7B2-427E-CECA-3283E7186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CAA50E87-7881-54C7-C2D0-8BE4BFC8E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3211" y="2009693"/>
            <a:ext cx="6354062" cy="1171739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C2A73B18-0AC6-4890-F0E7-67D40466A15E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https://reurl.cc/90nVLO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B99122D2-7C38-5BD5-8223-FE4ADC578B0D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CD1F965-915F-00A0-2DB3-C360B9EFD376}"/>
              </a:ext>
            </a:extLst>
          </p:cNvPr>
          <p:cNvSpPr/>
          <p:nvPr/>
        </p:nvSpPr>
        <p:spPr>
          <a:xfrm>
            <a:off x="2209648" y="2915216"/>
            <a:ext cx="6093104" cy="37080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Shape 28">
            <a:extLst>
              <a:ext uri="{FF2B5EF4-FFF2-40B4-BE49-F238E27FC236}">
                <a16:creationId xmlns:a16="http://schemas.microsoft.com/office/drawing/2014/main" id="{2CE393F6-ACCE-5BE5-0DBF-65514FEE33B7}"/>
              </a:ext>
            </a:extLst>
          </p:cNvPr>
          <p:cNvSpPr/>
          <p:nvPr/>
        </p:nvSpPr>
        <p:spPr>
          <a:xfrm>
            <a:off x="1745628" y="4890138"/>
            <a:ext cx="7237039" cy="907157"/>
          </a:xfrm>
          <a:prstGeom prst="roundRect">
            <a:avLst>
              <a:gd name="adj" fmla="val 20690"/>
            </a:avLst>
          </a:prstGeom>
          <a:solidFill>
            <a:srgbClr val="FFF3F3"/>
          </a:solidFill>
          <a:ln w="12700">
            <a:solidFill>
              <a:srgbClr val="F3C3C3"/>
            </a:solidFill>
            <a:prstDash val="solid"/>
          </a:ln>
        </p:spPr>
      </p:sp>
      <p:sp>
        <p:nvSpPr>
          <p:cNvPr id="11" name="Text 29">
            <a:extLst>
              <a:ext uri="{FF2B5EF4-FFF2-40B4-BE49-F238E27FC236}">
                <a16:creationId xmlns:a16="http://schemas.microsoft.com/office/drawing/2014/main" id="{A69727C3-342C-7C62-D07A-E0ED540DA240}"/>
              </a:ext>
            </a:extLst>
          </p:cNvPr>
          <p:cNvSpPr/>
          <p:nvPr/>
        </p:nvSpPr>
        <p:spPr>
          <a:xfrm>
            <a:off x="1910221" y="5028023"/>
            <a:ext cx="10058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前往下載專區</a:t>
            </a:r>
            <a:r>
              <a:rPr lang="en-US" altLang="zh-TW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-&gt;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確認下載檔案</a:t>
            </a:r>
            <a:r>
              <a:rPr lang="en-US" altLang="zh-TW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-&gt;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更改檔名</a:t>
            </a:r>
            <a:r>
              <a:rPr lang="en-US" altLang="zh-TW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(XXX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診所</a:t>
            </a:r>
            <a:r>
              <a:rPr lang="en-US" altLang="zh-TW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-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糖友疫苗衛教與施打促進計畫</a:t>
            </a:r>
            <a:r>
              <a:rPr lang="en-US" altLang="zh-TW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)</a:t>
            </a:r>
            <a:endParaRPr lang="en-US" sz="15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78B4DA5-438F-6B9B-4BC1-2BB17B3D3D4D}"/>
              </a:ext>
            </a:extLst>
          </p:cNvPr>
          <p:cNvSpPr/>
          <p:nvPr/>
        </p:nvSpPr>
        <p:spPr>
          <a:xfrm>
            <a:off x="2563336" y="2092839"/>
            <a:ext cx="704965" cy="27018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77B042CC-3F27-C86A-B147-188C0194A1B5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 err="1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iLovePDF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  <p:sp>
        <p:nvSpPr>
          <p:cNvPr id="15" name="Text 29">
            <a:extLst>
              <a:ext uri="{FF2B5EF4-FFF2-40B4-BE49-F238E27FC236}">
                <a16:creationId xmlns:a16="http://schemas.microsoft.com/office/drawing/2014/main" id="{E162AF47-F86B-058F-515D-6E9E76DF9870}"/>
              </a:ext>
            </a:extLst>
          </p:cNvPr>
          <p:cNvSpPr/>
          <p:nvPr/>
        </p:nvSpPr>
        <p:spPr>
          <a:xfrm>
            <a:off x="1910221" y="5451454"/>
            <a:ext cx="10058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重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要</a:t>
            </a:r>
            <a:r>
              <a:rPr lang="en-US" sz="1500" b="1" dirty="0" err="1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提醒</a:t>
            </a:r>
            <a:r>
              <a:rPr 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：</a:t>
            </a: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完成整合後的檔案務必點選確認筆數後再上傳至計畫執行平台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599906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C89AB-95A5-98FD-FC92-1E3B52E17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4212CC60-9D56-BCEF-4840-B2C68C833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677" y="1264679"/>
            <a:ext cx="7048549" cy="3332885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334ABEBF-B5CF-18A2-24DA-24E40448221C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https://www.adobe.com/tw/acrobat/online/merge-pdf.html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EE72B83B-037D-E41D-F596-E29E659BB732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F080BD5-5780-47FF-8CB7-C358BA4CB2DD}"/>
              </a:ext>
            </a:extLst>
          </p:cNvPr>
          <p:cNvSpPr/>
          <p:nvPr/>
        </p:nvSpPr>
        <p:spPr>
          <a:xfrm>
            <a:off x="2691290" y="3560288"/>
            <a:ext cx="1138326" cy="414183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AC4FD5C5-8E1A-6054-6E06-4E8DFE819074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Adobe Acrobat 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854594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636DE-E6D7-563E-8542-A9F4A52AE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C0DD1DDC-4709-CF93-B140-F703E237A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849" y="1254829"/>
            <a:ext cx="9043766" cy="3809432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9DF99A1C-E6BD-DEE9-FA4A-82939928DF6E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https://www.adobe.com/tw/acrobat/online/merge-pdf.html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66D6E6E5-0FDE-182C-09E5-ECC4D0EE6874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69B741B-1144-19ED-B2B0-62956CE0BC85}"/>
              </a:ext>
            </a:extLst>
          </p:cNvPr>
          <p:cNvSpPr/>
          <p:nvPr/>
        </p:nvSpPr>
        <p:spPr>
          <a:xfrm>
            <a:off x="2424504" y="2187336"/>
            <a:ext cx="269193" cy="340397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E6744C09-A698-1D3B-9D65-81D4A9C12D7E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Adobe Acrobat 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55B6BC4-84B7-DB87-564A-CC1FAABD7328}"/>
              </a:ext>
            </a:extLst>
          </p:cNvPr>
          <p:cNvSpPr/>
          <p:nvPr/>
        </p:nvSpPr>
        <p:spPr>
          <a:xfrm>
            <a:off x="8033559" y="1751260"/>
            <a:ext cx="657768" cy="436076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Shape 28">
            <a:extLst>
              <a:ext uri="{FF2B5EF4-FFF2-40B4-BE49-F238E27FC236}">
                <a16:creationId xmlns:a16="http://schemas.microsoft.com/office/drawing/2014/main" id="{2360B8DC-740A-7A47-3466-2349AE0A2E94}"/>
              </a:ext>
            </a:extLst>
          </p:cNvPr>
          <p:cNvSpPr/>
          <p:nvPr/>
        </p:nvSpPr>
        <p:spPr>
          <a:xfrm>
            <a:off x="1555506" y="5409839"/>
            <a:ext cx="2654356" cy="531481"/>
          </a:xfrm>
          <a:prstGeom prst="roundRect">
            <a:avLst>
              <a:gd name="adj" fmla="val 20690"/>
            </a:avLst>
          </a:prstGeom>
          <a:solidFill>
            <a:srgbClr val="FFF3F3"/>
          </a:solidFill>
          <a:ln w="12700">
            <a:solidFill>
              <a:srgbClr val="F3C3C3"/>
            </a:solidFill>
            <a:prstDash val="solid"/>
          </a:ln>
        </p:spPr>
      </p:sp>
      <p:sp>
        <p:nvSpPr>
          <p:cNvPr id="16" name="Text 29">
            <a:extLst>
              <a:ext uri="{FF2B5EF4-FFF2-40B4-BE49-F238E27FC236}">
                <a16:creationId xmlns:a16="http://schemas.microsoft.com/office/drawing/2014/main" id="{4E6C0B4F-ED65-4F27-95CA-6B4AFE18B60E}"/>
              </a:ext>
            </a:extLst>
          </p:cNvPr>
          <p:cNvSpPr/>
          <p:nvPr/>
        </p:nvSpPr>
        <p:spPr>
          <a:xfrm>
            <a:off x="1720098" y="5603171"/>
            <a:ext cx="10058400" cy="1448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務必全部勾選後再合併檔案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304213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337C-3C44-3FC3-4B5F-5D7B3439A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A59FC1AF-9AEC-E432-3F73-A99022FF52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237" y="1282354"/>
            <a:ext cx="8133087" cy="3678233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5ACA1EF8-892E-0566-31B4-A58A08A6459D}"/>
              </a:ext>
            </a:extLst>
          </p:cNvPr>
          <p:cNvSpPr/>
          <p:nvPr/>
        </p:nvSpPr>
        <p:spPr>
          <a:xfrm>
            <a:off x="530352" y="786384"/>
            <a:ext cx="7772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B7280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https://www.adobe.com/tw/acrobat/online/merge-pdf.html</a:t>
            </a:r>
            <a:endParaRPr lang="en-US" sz="1050" dirty="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10A2DA8F-14D7-938D-4AC9-99737D9E95CC}"/>
              </a:ext>
            </a:extLst>
          </p:cNvPr>
          <p:cNvSpPr/>
          <p:nvPr/>
        </p:nvSpPr>
        <p:spPr>
          <a:xfrm>
            <a:off x="502920" y="1060704"/>
            <a:ext cx="11201400" cy="0"/>
          </a:xfrm>
          <a:prstGeom prst="line">
            <a:avLst/>
          </a:prstGeom>
          <a:noFill/>
          <a:ln w="12700">
            <a:solidFill>
              <a:srgbClr val="D8E2F0"/>
            </a:solidFill>
            <a:prstDash val="solid"/>
          </a:ln>
        </p:spPr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EACF21B0-4B87-48E5-F437-31F28CAC1256}"/>
              </a:ext>
            </a:extLst>
          </p:cNvPr>
          <p:cNvSpPr/>
          <p:nvPr/>
        </p:nvSpPr>
        <p:spPr>
          <a:xfrm>
            <a:off x="502920" y="320040"/>
            <a:ext cx="8046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altLang="zh-TW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Adobe Acrobat PDF</a:t>
            </a:r>
            <a:r>
              <a:rPr lang="zh-TW" altLang="en-US" sz="2600" b="1" dirty="0">
                <a:solidFill>
                  <a:srgbClr val="1B3A6D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合併教學</a:t>
            </a:r>
            <a:endParaRPr lang="en-US" sz="26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47F6F41-F69F-3141-7433-5C6B9303265D}"/>
              </a:ext>
            </a:extLst>
          </p:cNvPr>
          <p:cNvSpPr/>
          <p:nvPr/>
        </p:nvSpPr>
        <p:spPr>
          <a:xfrm>
            <a:off x="2442792" y="2937726"/>
            <a:ext cx="2328384" cy="436076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Shape 28">
            <a:extLst>
              <a:ext uri="{FF2B5EF4-FFF2-40B4-BE49-F238E27FC236}">
                <a16:creationId xmlns:a16="http://schemas.microsoft.com/office/drawing/2014/main" id="{C0A5BBDA-9A3F-F670-816E-F196581749AF}"/>
              </a:ext>
            </a:extLst>
          </p:cNvPr>
          <p:cNvSpPr/>
          <p:nvPr/>
        </p:nvSpPr>
        <p:spPr>
          <a:xfrm>
            <a:off x="1555506" y="5409839"/>
            <a:ext cx="2654356" cy="531481"/>
          </a:xfrm>
          <a:prstGeom prst="roundRect">
            <a:avLst>
              <a:gd name="adj" fmla="val 20690"/>
            </a:avLst>
          </a:prstGeom>
          <a:solidFill>
            <a:srgbClr val="FFF3F3"/>
          </a:solidFill>
          <a:ln w="12700">
            <a:solidFill>
              <a:srgbClr val="F3C3C3"/>
            </a:solidFill>
            <a:prstDash val="solid"/>
          </a:ln>
        </p:spPr>
      </p:sp>
      <p:sp>
        <p:nvSpPr>
          <p:cNvPr id="16" name="Text 29">
            <a:extLst>
              <a:ext uri="{FF2B5EF4-FFF2-40B4-BE49-F238E27FC236}">
                <a16:creationId xmlns:a16="http://schemas.microsoft.com/office/drawing/2014/main" id="{772A2ACD-DF0A-D9EF-BD9C-E525A411ADDF}"/>
              </a:ext>
            </a:extLst>
          </p:cNvPr>
          <p:cNvSpPr/>
          <p:nvPr/>
        </p:nvSpPr>
        <p:spPr>
          <a:xfrm>
            <a:off x="1973595" y="5603171"/>
            <a:ext cx="1955609" cy="194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zh-TW" altLang="en-US" sz="1500" b="1" dirty="0">
                <a:solidFill>
                  <a:srgbClr val="E95858"/>
                </a:solidFill>
                <a:latin typeface="Microsoft JhengHei" pitchFamily="34" charset="0"/>
                <a:ea typeface="Microsoft JhengHei" pitchFamily="34" charset="-122"/>
                <a:cs typeface="Microsoft JhengHei" pitchFamily="34" charset="-120"/>
              </a:rPr>
              <a:t>登入後即可下載檔案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660648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Microsoft JhengHei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icrosoft JhengHe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658</Words>
  <Application>Microsoft Office PowerPoint</Application>
  <PresentationFormat>寬螢幕</PresentationFormat>
  <Paragraphs>104</Paragraphs>
  <Slides>14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8" baseType="lpstr">
      <vt:lpstr>Microsoft JhengHei</vt:lpstr>
      <vt:lpstr>標楷體</vt:lpstr>
      <vt:lpstr>Arial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台灣基層糖尿病學會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同意書PDF整併流程</dc:title>
  <dc:subject>同意書PDF整併流程</dc:subject>
  <dc:creator>台灣基層糖尿病學會</dc:creator>
  <cp:lastModifiedBy>tacdtw01@gmail.com</cp:lastModifiedBy>
  <cp:revision>4</cp:revision>
  <dcterms:created xsi:type="dcterms:W3CDTF">2026-09-07T01:20:32Z</dcterms:created>
  <dcterms:modified xsi:type="dcterms:W3CDTF">2026-09-07T03:14:15Z</dcterms:modified>
</cp:coreProperties>
</file>